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73" r:id="rId3"/>
    <p:sldId id="298" r:id="rId4"/>
    <p:sldId id="268" r:id="rId5"/>
    <p:sldId id="289" r:id="rId6"/>
    <p:sldId id="292" r:id="rId7"/>
    <p:sldId id="293" r:id="rId8"/>
    <p:sldId id="291" r:id="rId9"/>
    <p:sldId id="299" r:id="rId10"/>
    <p:sldId id="271" r:id="rId11"/>
    <p:sldId id="269" r:id="rId12"/>
    <p:sldId id="276" r:id="rId13"/>
    <p:sldId id="284" r:id="rId14"/>
    <p:sldId id="283" r:id="rId15"/>
    <p:sldId id="538" r:id="rId16"/>
    <p:sldId id="282" r:id="rId17"/>
    <p:sldId id="540" r:id="rId18"/>
    <p:sldId id="539" r:id="rId19"/>
    <p:sldId id="272" r:id="rId20"/>
    <p:sldId id="274" r:id="rId21"/>
    <p:sldId id="295" r:id="rId22"/>
    <p:sldId id="296" r:id="rId23"/>
    <p:sldId id="297" r:id="rId24"/>
    <p:sldId id="275" r:id="rId25"/>
    <p:sldId id="278" r:id="rId26"/>
    <p:sldId id="533" r:id="rId27"/>
    <p:sldId id="481" r:id="rId28"/>
    <p:sldId id="515" r:id="rId29"/>
    <p:sldId id="516" r:id="rId30"/>
    <p:sldId id="517" r:id="rId31"/>
    <p:sldId id="518" r:id="rId32"/>
    <p:sldId id="519" r:id="rId33"/>
    <p:sldId id="560" r:id="rId34"/>
    <p:sldId id="562" r:id="rId35"/>
    <p:sldId id="280" r:id="rId36"/>
    <p:sldId id="534" r:id="rId37"/>
    <p:sldId id="535" r:id="rId38"/>
    <p:sldId id="536" r:id="rId39"/>
    <p:sldId id="554" r:id="rId40"/>
    <p:sldId id="544" r:id="rId41"/>
    <p:sldId id="553" r:id="rId42"/>
    <p:sldId id="546" r:id="rId43"/>
    <p:sldId id="545" r:id="rId44"/>
    <p:sldId id="547" r:id="rId45"/>
    <p:sldId id="548" r:id="rId46"/>
    <p:sldId id="563" r:id="rId47"/>
    <p:sldId id="549" r:id="rId48"/>
    <p:sldId id="551" r:id="rId49"/>
    <p:sldId id="565" r:id="rId50"/>
    <p:sldId id="558" r:id="rId51"/>
    <p:sldId id="537" r:id="rId52"/>
    <p:sldId id="557" r:id="rId53"/>
    <p:sldId id="556" r:id="rId54"/>
    <p:sldId id="55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/>
    <p:restoredTop sz="92937"/>
  </p:normalViewPr>
  <p:slideViewPr>
    <p:cSldViewPr snapToGrid="0" snapToObjects="1">
      <p:cViewPr varScale="1">
        <p:scale>
          <a:sx n="109" d="100"/>
          <a:sy n="109" d="100"/>
        </p:scale>
        <p:origin x="1360" y="192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2D536-2D60-9543-B165-7A8514112382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1684E-F1F4-FB4B-BCF5-81ABC4E65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scientific-contributions/Ladislav-Rampasek-71251185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56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86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62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26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5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96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2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8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Rampášek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1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82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13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9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95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90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92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28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46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2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92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4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3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8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5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8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7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07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1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3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11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F31AB-0330-8946-A6C3-60DB8CF97975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7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freecodecamp.org/an-intuitive-introduction-to-generative-adversarial-networks-gans-7a2264a8139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0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.png"/><Relationship Id="rId3" Type="http://schemas.openxmlformats.org/officeDocument/2006/relationships/image" Target="../media/image70.png"/><Relationship Id="rId12" Type="http://schemas.openxmlformats.org/officeDocument/2006/relationships/image" Target="../media/image1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5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9" Type="http://schemas.openxmlformats.org/officeDocument/2006/relationships/image" Target="../media/image7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0.png"/><Relationship Id="rId3" Type="http://schemas.openxmlformats.org/officeDocument/2006/relationships/image" Target="../media/image70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80.png"/><Relationship Id="rId10" Type="http://schemas.openxmlformats.org/officeDocument/2006/relationships/image" Target="../media/image7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0408" y="3509986"/>
            <a:ext cx="5908675" cy="3100053"/>
            <a:chOff x="2903621" y="3509963"/>
            <a:chExt cx="5908675" cy="310005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862" y="3662906"/>
              <a:ext cx="5753434" cy="294711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" name="Rectangle 1"/>
            <p:cNvSpPr/>
            <p:nvPr/>
          </p:nvSpPr>
          <p:spPr>
            <a:xfrm>
              <a:off x="2903621" y="3509963"/>
              <a:ext cx="4876800" cy="62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652335" y="4232944"/>
              <a:ext cx="1047917" cy="45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8548" y="4195835"/>
              <a:ext cx="1047917" cy="458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37708" y="1195003"/>
            <a:ext cx="9144000" cy="2387600"/>
          </a:xfrm>
        </p:spPr>
        <p:txBody>
          <a:bodyPr/>
          <a:lstStyle/>
          <a:p>
            <a:r>
              <a:rPr lang="en-US" dirty="0"/>
              <a:t>Multilayer neural networks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41708" y="-20174"/>
            <a:ext cx="6710684" cy="2589331"/>
            <a:chOff x="4067166" y="-148836"/>
            <a:chExt cx="7899400" cy="3048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067166" y="-148836"/>
              <a:ext cx="7899400" cy="304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618619" y="2173727"/>
              <a:ext cx="940606" cy="337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52743" y="2182300"/>
              <a:ext cx="1564123" cy="504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01529" y="1814008"/>
              <a:ext cx="1217711" cy="43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519240" y="2267293"/>
              <a:ext cx="1217711" cy="43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402443" y="1990692"/>
              <a:ext cx="1217711" cy="573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76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86" y="288090"/>
            <a:ext cx="7683500" cy="6108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0638" y="6212124"/>
            <a:ext cx="920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Slightly more realistic neural network: digit classification (0 – 9)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6" y="2971210"/>
            <a:ext cx="2413000" cy="660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5567" y="3631610"/>
            <a:ext cx="133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 pixels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759DB6-52B3-CE40-9415-3419C079C805}"/>
              </a:ext>
            </a:extLst>
          </p:cNvPr>
          <p:cNvSpPr/>
          <p:nvPr/>
        </p:nvSpPr>
        <p:spPr>
          <a:xfrm>
            <a:off x="8220557" y="54606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993594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37" y="1948831"/>
            <a:ext cx="7645400" cy="4267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141860-C7BA-D247-A97A-949262629B6E}"/>
              </a:ext>
            </a:extLst>
          </p:cNvPr>
          <p:cNvSpPr/>
          <p:nvPr/>
        </p:nvSpPr>
        <p:spPr>
          <a:xfrm>
            <a:off x="7954543" y="45462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11132" y="1840721"/>
            <a:ext cx="914400" cy="437531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401173" y="3061399"/>
            <a:ext cx="1565027" cy="148489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17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53" y="944520"/>
            <a:ext cx="7785100" cy="39878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534AF-E736-084F-9233-4454B84D6411}"/>
              </a:ext>
            </a:extLst>
          </p:cNvPr>
          <p:cNvSpPr/>
          <p:nvPr/>
        </p:nvSpPr>
        <p:spPr>
          <a:xfrm>
            <a:off x="8030961" y="4763043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55732" y="1702757"/>
            <a:ext cx="914400" cy="300948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108807" y="1981566"/>
            <a:ext cx="1565027" cy="2209434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4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53" y="944520"/>
            <a:ext cx="7785100" cy="39878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60421" y="823576"/>
            <a:ext cx="4246480" cy="422968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2320" y="1507259"/>
            <a:ext cx="43955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Sequential()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(Dense(9,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input_shape = c(1,8)))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(Dense(4))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(Activation("sigmoid"))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7379" y="860928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494996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03867" y="5218060"/>
            <a:ext cx="11266238" cy="156820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53" y="944520"/>
            <a:ext cx="7785100" cy="39878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60421" y="823576"/>
            <a:ext cx="4246480" cy="422968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3234" y="1507259"/>
            <a:ext cx="43955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Sequential()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(Dense(9,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input_shape = c(1,8)))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(Dense(4))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sigmoid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7379" y="860928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9177" y="5326272"/>
            <a:ext cx="11373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keras_compile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(mod,  loss = ‘</a:t>
            </a:r>
            <a:r>
              <a:rPr lang="en-US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categorical_crossentropy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', metrics = c(‘</a:t>
            </a:r>
            <a:r>
              <a:rPr lang="en-US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categorical_accuracy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'), optimizer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RMSprop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9176" y="6043389"/>
            <a:ext cx="11197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keras_fit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(mod,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trainX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trainY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validation_data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list(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valX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batch_size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32, </a:t>
            </a:r>
            <a:r>
              <a:rPr lang="en-US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epochs = 25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verbose = 1)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8200" y="-425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2244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FB9BC0-E734-D74C-B0D4-E7DA84EF5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442147"/>
              </p:ext>
            </p:extLst>
          </p:nvPr>
        </p:nvGraphicFramePr>
        <p:xfrm>
          <a:off x="365541" y="2409859"/>
          <a:ext cx="11541126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359">
                  <a:extLst>
                    <a:ext uri="{9D8B030D-6E8A-4147-A177-3AD203B41FA5}">
                      <a16:colId xmlns:a16="http://schemas.microsoft.com/office/drawing/2014/main" val="1952312029"/>
                    </a:ext>
                  </a:extLst>
                </a:gridCol>
                <a:gridCol w="1904117">
                  <a:extLst>
                    <a:ext uri="{9D8B030D-6E8A-4147-A177-3AD203B41FA5}">
                      <a16:colId xmlns:a16="http://schemas.microsoft.com/office/drawing/2014/main" val="1008499179"/>
                    </a:ext>
                  </a:extLst>
                </a:gridCol>
                <a:gridCol w="3644612">
                  <a:extLst>
                    <a:ext uri="{9D8B030D-6E8A-4147-A177-3AD203B41FA5}">
                      <a16:colId xmlns:a16="http://schemas.microsoft.com/office/drawing/2014/main" val="2298101823"/>
                    </a:ext>
                  </a:extLst>
                </a:gridCol>
                <a:gridCol w="3729038">
                  <a:extLst>
                    <a:ext uri="{9D8B030D-6E8A-4147-A177-3AD203B41FA5}">
                      <a16:colId xmlns:a16="http://schemas.microsoft.com/office/drawing/2014/main" val="314304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92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(0/1)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binary_crossentropy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598810"/>
                  </a:ext>
                </a:extLst>
              </a:tr>
              <a:tr h="165384">
                <a:tc>
                  <a:txBody>
                    <a:bodyPr/>
                    <a:lstStyle/>
                    <a:p>
                      <a:r>
                        <a:rPr lang="en-US" dirty="0"/>
                        <a:t>Multiclass/multilabel</a:t>
                      </a:r>
                    </a:p>
                    <a:p>
                      <a:r>
                        <a:rPr lang="en-US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(0/1),(0/1)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sigmoid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binary_crossentropy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0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  <a:p>
                      <a:r>
                        <a:rPr lang="en-US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(0/1/2/3)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categorical_crossentropy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categorical_accuracy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72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 (regression)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linear, none, others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mean_squared_error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mean_squared_error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53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990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7904" y="923810"/>
            <a:ext cx="736902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Lots of parameters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Accurate MLNNs use a lot of data. I mean </a:t>
            </a:r>
            <a:r>
              <a:rPr lang="en-US" sz="2400" b="1" i="1" dirty="0"/>
              <a:t>A</a:t>
            </a:r>
            <a:r>
              <a:rPr lang="en-US" sz="2400" b="1" dirty="0"/>
              <a:t> </a:t>
            </a:r>
            <a:r>
              <a:rPr lang="en-US" sz="2400" b="1" i="1" dirty="0"/>
              <a:t>LOT!</a:t>
            </a: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Difficult to do all at once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Use stochastic gradient descent (process smaller sets of data at a time)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u="sng" dirty="0"/>
              <a:t>Minibatch size</a:t>
            </a:r>
            <a:r>
              <a:rPr lang="en-US" sz="2400" dirty="0"/>
              <a:t>: number of input samples to used in stochastic gradient descent (optimiser)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u="sng" dirty="0"/>
              <a:t>Epoch</a:t>
            </a:r>
            <a:r>
              <a:rPr lang="en-US" sz="2400" dirty="0"/>
              <a:t>: one full sweep through all minibatches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Loss function?</a:t>
            </a:r>
            <a:br>
              <a:rPr lang="en-US" sz="2400" dirty="0"/>
            </a:br>
            <a:endParaRPr lang="en-US" sz="2400" u="sng" dirty="0"/>
          </a:p>
          <a:p>
            <a:pPr marL="1200150" lvl="2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D249F3-2679-3B4E-A46E-87BD6843660E}"/>
              </a:ext>
            </a:extLst>
          </p:cNvPr>
          <p:cNvSpPr/>
          <p:nvPr/>
        </p:nvSpPr>
        <p:spPr>
          <a:xfrm>
            <a:off x="854182" y="4894078"/>
            <a:ext cx="66776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Exercise</a:t>
            </a:r>
            <a:r>
              <a:rPr lang="en-US" sz="2400" dirty="0"/>
              <a:t>: we will now work through the beginning of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section 4</a:t>
            </a:r>
            <a:r>
              <a:rPr lang="en-US" sz="2400" dirty="0"/>
              <a:t> where we construct an ANN to do regression. We will modify it to analyze image data (stop when you reach Section 4.2).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B0AC9-C7FA-F048-8CD8-E263760C6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1796961"/>
            <a:ext cx="2199306" cy="219930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ACDEA42-DBB0-6D43-A20D-944FDD9AC373}"/>
              </a:ext>
            </a:extLst>
          </p:cNvPr>
          <p:cNvSpPr/>
          <p:nvPr/>
        </p:nvSpPr>
        <p:spPr>
          <a:xfrm>
            <a:off x="8966422" y="1411142"/>
            <a:ext cx="1405467" cy="125306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464C1D-C636-544A-BBB3-350ED5E65700}"/>
              </a:ext>
            </a:extLst>
          </p:cNvPr>
          <p:cNvSpPr/>
          <p:nvPr/>
        </p:nvSpPr>
        <p:spPr>
          <a:xfrm>
            <a:off x="8025386" y="3001814"/>
            <a:ext cx="1405467" cy="125306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C597D3-110B-8949-A2CF-79F6566E2DDB}"/>
              </a:ext>
            </a:extLst>
          </p:cNvPr>
          <p:cNvSpPr/>
          <p:nvPr/>
        </p:nvSpPr>
        <p:spPr>
          <a:xfrm>
            <a:off x="10440353" y="1411142"/>
            <a:ext cx="1133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Minibatch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FC0F0D-D84D-AE47-8468-F371B8319609}"/>
              </a:ext>
            </a:extLst>
          </p:cNvPr>
          <p:cNvSpPr/>
          <p:nvPr/>
        </p:nvSpPr>
        <p:spPr>
          <a:xfrm>
            <a:off x="7531857" y="2699935"/>
            <a:ext cx="89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All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E0DBD-26C4-4843-A111-6A6EE0E48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62" y="4461281"/>
            <a:ext cx="1919727" cy="202023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3BEA718-7F2F-6F4C-903F-FD83BBF651B6}"/>
              </a:ext>
            </a:extLst>
          </p:cNvPr>
          <p:cNvSpPr/>
          <p:nvPr/>
        </p:nvSpPr>
        <p:spPr>
          <a:xfrm>
            <a:off x="9164072" y="5123181"/>
            <a:ext cx="85241" cy="779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E15756-149F-C249-AE27-F99FB13BCD1C}"/>
              </a:ext>
            </a:extLst>
          </p:cNvPr>
          <p:cNvSpPr/>
          <p:nvPr/>
        </p:nvSpPr>
        <p:spPr>
          <a:xfrm>
            <a:off x="9206692" y="5329582"/>
            <a:ext cx="85241" cy="779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72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91E9E5-1F1E-7240-A246-A74D7371DBE7}"/>
              </a:ext>
            </a:extLst>
          </p:cNvPr>
          <p:cNvSpPr/>
          <p:nvPr/>
        </p:nvSpPr>
        <p:spPr>
          <a:xfrm>
            <a:off x="3926539" y="6581001"/>
            <a:ext cx="83802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towardsdatascience.com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21120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355687" y="622860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FF253A2-220D-004A-B26B-03CB8E7F4B4A}"/>
              </a:ext>
            </a:extLst>
          </p:cNvPr>
          <p:cNvSpPr/>
          <p:nvPr/>
        </p:nvSpPr>
        <p:spPr>
          <a:xfrm>
            <a:off x="7990644" y="5243188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7969118-D78D-334D-A8D9-588D1D41B595}"/>
              </a:ext>
            </a:extLst>
          </p:cNvPr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270526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" y="1513974"/>
            <a:ext cx="3987800" cy="372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57" y="1609224"/>
            <a:ext cx="7391400" cy="353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4189" y="5358063"/>
            <a:ext cx="20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(set of pixels)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1186" y="5315284"/>
            <a:ext cx="2455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layer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Scans across the image using a filter to create a feature map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459E4E-A99A-F54C-AFDC-88BE7133FCCE}"/>
              </a:ext>
            </a:extLst>
          </p:cNvPr>
          <p:cNvSpPr/>
          <p:nvPr/>
        </p:nvSpPr>
        <p:spPr>
          <a:xfrm>
            <a:off x="8016376" y="4889000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886114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123" y="2036940"/>
            <a:ext cx="35412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Introduce you to the basics multilayer neural networks (MLNNs) aka “deep learning”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Cover basic terminology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Highlight some limitations of MLNNs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some basic neural networks for regression and image analysis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multilayer neural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548" y="2036940"/>
            <a:ext cx="7341937" cy="32120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11473" y="5442056"/>
            <a:ext cx="2158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ChihuahuaOrMuffin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35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" y="1513974"/>
            <a:ext cx="3987800" cy="3721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27" y="1653006"/>
            <a:ext cx="7035800" cy="3517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4189" y="5358063"/>
            <a:ext cx="20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(set of pixels)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1186" y="5315284"/>
            <a:ext cx="2455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layer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Scans across the image using a filter to create a feature map</a:t>
            </a:r>
          </a:p>
        </p:txBody>
      </p:sp>
    </p:spTree>
    <p:extLst>
      <p:ext uri="{BB962C8B-B14F-4D97-AF65-F5344CB8AC3E}">
        <p14:creationId xmlns:p14="http://schemas.microsoft.com/office/powerpoint/2010/main" val="1278584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47" y="2234648"/>
            <a:ext cx="5582479" cy="24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75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69" y="1073536"/>
            <a:ext cx="5326270" cy="1891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793" y="3262598"/>
            <a:ext cx="5452059" cy="205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51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</a:t>
            </a:r>
            <a:r>
              <a:rPr lang="en-US"/>
              <a:t>neurual</a:t>
            </a:r>
            <a:r>
              <a:rPr lang="en-US" dirty="0"/>
              <a:t>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23" y="2287692"/>
            <a:ext cx="8012831" cy="28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60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36885" y="5855368"/>
            <a:ext cx="11057020" cy="9308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704" y="1159068"/>
            <a:ext cx="7416800" cy="3556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</a:t>
            </a:r>
            <a:r>
              <a:rPr lang="en-US"/>
              <a:t>neurual</a:t>
            </a:r>
            <a:r>
              <a:rPr lang="en-US" dirty="0"/>
              <a:t> networks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91986" y="5091803"/>
            <a:ext cx="547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want to learn more than one feature map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3821" y="6274503"/>
            <a:ext cx="10700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(Conv2D(filters = 3,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kernel_size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c(4, 4),input_shape = c(28,28,3)))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12774" y="587503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63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7" y="1441011"/>
            <a:ext cx="5943600" cy="3378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Pooling layers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97134" y="5099994"/>
            <a:ext cx="5812255" cy="9308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10393" y="5565443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(MaxPooling2D(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pool_size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=c(2, 2)))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93518" y="509999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270" y="2330543"/>
            <a:ext cx="4838148" cy="232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3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289F6-4DB5-3E4A-A95A-955EBACF82B8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FC9E95-FA63-2940-8419-72CCE0E1A74F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2008527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F65F9F0-A5D2-5849-A08B-7D51BCC3310A}"/>
              </a:ext>
            </a:extLst>
          </p:cNvPr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799FC4-C825-E548-96F2-950E9359FF4D}"/>
              </a:ext>
            </a:extLst>
          </p:cNvPr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663D6D2-72E4-274D-82D9-89E161265D97}"/>
                </a:ext>
              </a:extLst>
            </p:cNvPr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803C777-472C-F443-9067-C8E66AD11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53D8516-E030-D246-8B15-041178643309}"/>
                  </a:ext>
                </a:extLst>
              </p:cNvPr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13D1D42-2C0F-6A4C-9A73-96227F50CBCB}"/>
                  </a:ext>
                </a:extLst>
              </p:cNvPr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CC984C5-D086-4842-9213-440FF5C352B4}"/>
                  </a:ext>
                </a:extLst>
              </p:cNvPr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20176C-9711-6C49-8477-E6CF13DDBE3C}"/>
                  </a:ext>
                </a:extLst>
              </p:cNvPr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BD82E39-4F20-BF45-B48F-9A262B5D9C85}"/>
                  </a:ext>
                </a:extLst>
              </p:cNvPr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002CD75-374F-7D49-A719-24B5C9D1FA81}"/>
                </a:ext>
              </a:extLst>
            </p:cNvPr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9EA030A-9928-F247-A360-FA1C80A1663A}"/>
                </a:ext>
              </a:extLst>
            </p:cNvPr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83DF66-1EB2-5746-B291-5D69940C995A}"/>
                </a:ext>
              </a:extLst>
            </p:cNvPr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34F3D77-34A2-724B-A1FF-4E181E6499FB}"/>
                </a:ext>
              </a:extLst>
            </p:cNvPr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236C3B5-74B9-A14A-BD03-28DBA08A2B56}"/>
                </a:ext>
              </a:extLst>
            </p:cNvPr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8FF490-250C-AB40-8924-AE73400A3817}"/>
                </a:ext>
              </a:extLst>
            </p:cNvPr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628CAC4-40C9-334C-B452-6AE8E9875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626226-F1B1-D04F-8C65-15AF8FD483F3}"/>
                </a:ext>
              </a:extLst>
            </p:cNvPr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ED2C0E-5877-1542-AB1B-B860B9D0EB39}"/>
                </a:ext>
              </a:extLst>
            </p:cNvPr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387D384-82B5-9F47-BCDA-A5B2AD025347}"/>
                </a:ext>
              </a:extLst>
            </p:cNvPr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191C5E01-F3AF-CD41-B41A-56595E5E4A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7BF93251-E4E5-A848-A04F-5D66AE86559A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E270A7-06D6-3441-8A98-F409E8E11933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99732D-BA4C-D34C-97D1-F21D3227FDEC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967651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77240" y="2904288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82126" b="80038"/>
          <a:stretch/>
        </p:blipFill>
        <p:spPr>
          <a:xfrm>
            <a:off x="5618485" y="2913714"/>
            <a:ext cx="249355" cy="189958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863A78-C922-4643-AC06-945059D74114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212F82-82BB-6741-A745-0E456A0DA464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3381136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388642" y="2906880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67535" b="80038"/>
          <a:stretch/>
        </p:blipFill>
        <p:spPr>
          <a:xfrm>
            <a:off x="5618485" y="2913714"/>
            <a:ext cx="452907" cy="189958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E79960-A20C-9E49-8A74-C85DF1996229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3FB99B-664F-2746-ADF1-DC2B8FD2F98A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128730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multilayer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6" y="1272207"/>
            <a:ext cx="4644935" cy="4611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55" y="1272207"/>
            <a:ext cx="6184349" cy="46117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32738" y="6118693"/>
            <a:ext cx="2094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SharPeiOrCroissant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85212" y="6082635"/>
            <a:ext cx="2884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LabradoodleOrFriedChicken</a:t>
            </a:r>
            <a:endParaRPr lang="en-US" dirty="0"/>
          </a:p>
        </p:txBody>
      </p:sp>
      <p:pic>
        <p:nvPicPr>
          <p:cNvPr id="7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44A42732-F9CF-E842-8988-1AB16A4B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74" y="4518243"/>
            <a:ext cx="379260" cy="7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98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700044" y="2904288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45213" b="80038"/>
          <a:stretch/>
        </p:blipFill>
        <p:spPr>
          <a:xfrm>
            <a:off x="5618485" y="2913714"/>
            <a:ext cx="764309" cy="189957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E7E746-5ACC-8445-935B-5B0CAB8D8D53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D7075A-1008-3A4E-9E7A-BFA616070245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4022286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77173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b="470"/>
          <a:stretch/>
        </p:blipFill>
        <p:spPr>
          <a:xfrm>
            <a:off x="5618485" y="2913714"/>
            <a:ext cx="1395057" cy="138490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4476790" y="4354503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EC29A6-48DB-2B43-AA4F-E04028F228C8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659F69-EDD5-7749-8DE1-3BF4C973E6D9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735971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77173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 b="470"/>
          <a:stretch/>
        </p:blipFill>
        <p:spPr>
          <a:xfrm>
            <a:off x="5618485" y="2913714"/>
            <a:ext cx="1395057" cy="1384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8" t="56557" r="47507" b="36090"/>
          <a:stretch/>
        </p:blipFill>
        <p:spPr>
          <a:xfrm>
            <a:off x="7852155" y="3314040"/>
            <a:ext cx="663719" cy="666271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8" t="6542" r="34445" b="75126"/>
          <a:stretch/>
        </p:blipFill>
        <p:spPr>
          <a:xfrm>
            <a:off x="7525053" y="1115734"/>
            <a:ext cx="1298074" cy="11453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D99921E-5AFE-F844-A02B-8287D39CA89B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E92E8-7C1D-584A-AF2F-9974E9B24485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</p:spTree>
    <p:extLst>
      <p:ext uri="{BB962C8B-B14F-4D97-AF65-F5344CB8AC3E}">
        <p14:creationId xmlns:p14="http://schemas.microsoft.com/office/powerpoint/2010/main" val="1090065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26A51F-7C65-9E4D-BA6C-C5A7C17A1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82" y="1352831"/>
            <a:ext cx="8915400" cy="474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D222B9-D40A-A441-B1CC-4792410486BB}"/>
              </a:ext>
            </a:extLst>
          </p:cNvPr>
          <p:cNvSpPr txBox="1"/>
          <p:nvPr/>
        </p:nvSpPr>
        <p:spPr>
          <a:xfrm>
            <a:off x="7831489" y="5505169"/>
            <a:ext cx="23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Mhaned</a:t>
            </a:r>
            <a:r>
              <a:rPr lang="en-US" dirty="0"/>
              <a:t> </a:t>
            </a:r>
            <a:r>
              <a:rPr lang="en-US" dirty="0" err="1"/>
              <a:t>Ouounyt</a:t>
            </a:r>
            <a:r>
              <a:rPr lang="en-US" dirty="0"/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4019632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262EFB2-158F-D240-8C3B-F34637851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391" y="1388405"/>
            <a:ext cx="7267527" cy="30376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7B6683-FDFB-4F44-8181-DF76662AB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969" b="5011"/>
          <a:stretch/>
        </p:blipFill>
        <p:spPr>
          <a:xfrm>
            <a:off x="234504" y="1739408"/>
            <a:ext cx="4089400" cy="1501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CB1B6F-5FED-C648-B11F-1496AB6EA07B}"/>
              </a:ext>
            </a:extLst>
          </p:cNvPr>
          <p:cNvSpPr txBox="1"/>
          <p:nvPr/>
        </p:nvSpPr>
        <p:spPr>
          <a:xfrm>
            <a:off x="334995" y="3309582"/>
            <a:ext cx="2355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Leverage ChIP-seq data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9E185A-EE1F-BC4C-931F-72F99A47A9FF}"/>
              </a:ext>
            </a:extLst>
          </p:cNvPr>
          <p:cNvGrpSpPr/>
          <p:nvPr/>
        </p:nvGrpSpPr>
        <p:grpSpPr>
          <a:xfrm>
            <a:off x="8999518" y="4557305"/>
            <a:ext cx="2819400" cy="2057400"/>
            <a:chOff x="8999518" y="4557305"/>
            <a:chExt cx="2819400" cy="2057400"/>
          </a:xfrm>
        </p:grpSpPr>
        <p:pic>
          <p:nvPicPr>
            <p:cNvPr id="16" name="Picture 15" descr="Diagram&#10;&#10;Description automatically generated">
              <a:extLst>
                <a:ext uri="{FF2B5EF4-FFF2-40B4-BE49-F238E27FC236}">
                  <a16:creationId xmlns:a16="http://schemas.microsoft.com/office/drawing/2014/main" id="{C2CE5FB8-C379-F545-9E71-798E355B4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9518" y="4557305"/>
              <a:ext cx="2819400" cy="20574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37768D-5B75-B343-8AFC-82C194B51B83}"/>
                </a:ext>
              </a:extLst>
            </p:cNvPr>
            <p:cNvSpPr/>
            <p:nvPr/>
          </p:nvSpPr>
          <p:spPr>
            <a:xfrm>
              <a:off x="9144000" y="4641338"/>
              <a:ext cx="199836" cy="23344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F85B4C-2570-4142-B3C2-FE66F11BC2D0}"/>
              </a:ext>
            </a:extLst>
          </p:cNvPr>
          <p:cNvSpPr txBox="1"/>
          <p:nvPr/>
        </p:nvSpPr>
        <p:spPr>
          <a:xfrm>
            <a:off x="5011893" y="5469595"/>
            <a:ext cx="381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reprogramming resistant genes</a:t>
            </a:r>
          </a:p>
        </p:txBody>
      </p:sp>
    </p:spTree>
    <p:extLst>
      <p:ext uri="{BB962C8B-B14F-4D97-AF65-F5344CB8AC3E}">
        <p14:creationId xmlns:p14="http://schemas.microsoft.com/office/powerpoint/2010/main" val="2371028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41686" y="1871580"/>
            <a:ext cx="6096000" cy="4489784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568114" y="7254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0" y="1871579"/>
            <a:ext cx="3871495" cy="2177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0" y="4183648"/>
            <a:ext cx="3871495" cy="21777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8437" y="1944052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Implement a convolutional neural network that can recognise images of </a:t>
            </a:r>
            <a:r>
              <a:rPr lang="en-US" i="1" dirty="0"/>
              <a:t>Rick Sanchez</a:t>
            </a:r>
            <a:r>
              <a:rPr lang="en-US" dirty="0"/>
              <a:t> vs from the TV series Rick &amp; Morty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Data from https://masterofallscience.com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Understand the basic parameters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Compare different network architectures … don’t just use the default architecture try changing it. Let’s see who can get the best performance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Compare your model to the earlier ANN.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63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D629A0-B0AE-5545-857B-0F338CFE6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3" b="30925"/>
          <a:stretch/>
        </p:blipFill>
        <p:spPr>
          <a:xfrm>
            <a:off x="241300" y="1105617"/>
            <a:ext cx="585470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FEBFDF-8B9B-7044-9F04-C8B86951F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63" b="31078"/>
          <a:stretch/>
        </p:blipFill>
        <p:spPr>
          <a:xfrm>
            <a:off x="6015792" y="1069154"/>
            <a:ext cx="5854700" cy="1549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78EE0A-40DA-7A47-B144-748195AAE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55" b="27376"/>
          <a:stretch/>
        </p:blipFill>
        <p:spPr>
          <a:xfrm>
            <a:off x="3128546" y="2773029"/>
            <a:ext cx="5854700" cy="1800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5EC1FC-6AEC-EC4E-A993-0D50B61673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655" b="27376"/>
          <a:stretch/>
        </p:blipFill>
        <p:spPr>
          <a:xfrm>
            <a:off x="201196" y="4354944"/>
            <a:ext cx="5854700" cy="18002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27571A-5BEC-934C-B586-EB686CA9BD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701" b="27474"/>
          <a:stretch/>
        </p:blipFill>
        <p:spPr>
          <a:xfrm>
            <a:off x="6096000" y="4493132"/>
            <a:ext cx="5854700" cy="1662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4A053-CB17-7B4D-B70A-C06346DE0A80}"/>
              </a:ext>
            </a:extLst>
          </p:cNvPr>
          <p:cNvSpPr txBox="1"/>
          <p:nvPr/>
        </p:nvSpPr>
        <p:spPr>
          <a:xfrm>
            <a:off x="9464703" y="3442326"/>
            <a:ext cx="1779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DeepExplain</a:t>
            </a:r>
          </a:p>
          <a:p>
            <a:r>
              <a:rPr lang="en-US" sz="2400" dirty="0"/>
              <a:t>(python)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F489F-46FE-2740-AE16-6D978EED7D8B}"/>
              </a:ext>
            </a:extLst>
          </p:cNvPr>
          <p:cNvSpPr txBox="1"/>
          <p:nvPr/>
        </p:nvSpPr>
        <p:spPr>
          <a:xfrm>
            <a:off x="5021037" y="6379846"/>
            <a:ext cx="1021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demo python script can be found in Python subfolder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439628-8FD3-114D-ADC7-7F326CB894AC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Predictive features?</a:t>
            </a:r>
          </a:p>
        </p:txBody>
      </p:sp>
    </p:spTree>
    <p:extLst>
      <p:ext uri="{BB962C8B-B14F-4D97-AF65-F5344CB8AC3E}">
        <p14:creationId xmlns:p14="http://schemas.microsoft.com/office/powerpoint/2010/main" val="3295104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7B91A-ACC4-D44F-9C21-9AC2617EC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99" b="29808"/>
          <a:stretch/>
        </p:blipFill>
        <p:spPr>
          <a:xfrm>
            <a:off x="-870176" y="1837992"/>
            <a:ext cx="13932352" cy="36696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1B2CEB7-8375-3844-8E22-D615F158BFF6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Predictive features?</a:t>
            </a:r>
          </a:p>
        </p:txBody>
      </p:sp>
    </p:spTree>
    <p:extLst>
      <p:ext uri="{BB962C8B-B14F-4D97-AF65-F5344CB8AC3E}">
        <p14:creationId xmlns:p14="http://schemas.microsoft.com/office/powerpoint/2010/main" val="95871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4548A-05B7-5043-A470-A83ACABF4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09" b="28828"/>
          <a:stretch/>
        </p:blipFill>
        <p:spPr>
          <a:xfrm>
            <a:off x="-870000" y="1749719"/>
            <a:ext cx="13932000" cy="389643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6B359C-FE92-3341-9531-6018C392503F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Predictive features?</a:t>
            </a:r>
          </a:p>
        </p:txBody>
      </p:sp>
    </p:spTree>
    <p:extLst>
      <p:ext uri="{BB962C8B-B14F-4D97-AF65-F5344CB8AC3E}">
        <p14:creationId xmlns:p14="http://schemas.microsoft.com/office/powerpoint/2010/main" val="2891658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AA660F-C847-D34E-8084-CF42A5E8D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25" b="28344"/>
          <a:stretch/>
        </p:blipFill>
        <p:spPr>
          <a:xfrm>
            <a:off x="-870000" y="1687919"/>
            <a:ext cx="13932000" cy="39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32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6620" y="5488151"/>
            <a:ext cx="73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Neural network: Input nodes  → one hidden layer nodes → output nodes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511800" y="1969169"/>
            <a:ext cx="914400" cy="30353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240460" y="2870199"/>
            <a:ext cx="2728662" cy="121920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54543" y="45462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576570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11" r="39745" b="28592"/>
          <a:stretch/>
        </p:blipFill>
        <p:spPr>
          <a:xfrm>
            <a:off x="292608" y="530285"/>
            <a:ext cx="6912864" cy="280443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21792" y="3557296"/>
            <a:ext cx="6583680" cy="239963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3740" y="4420492"/>
            <a:ext cx="58925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(Conv2Dtranspose(filters = 3,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kernel_size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c(4, 4))</a:t>
            </a:r>
          </a:p>
        </p:txBody>
      </p:sp>
      <p:sp>
        <p:nvSpPr>
          <p:cNvPr id="9" name="Rectangle 8"/>
          <p:cNvSpPr/>
          <p:nvPr/>
        </p:nvSpPr>
        <p:spPr>
          <a:xfrm>
            <a:off x="3637578" y="365316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56892" y="5385269"/>
            <a:ext cx="4871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(UpSampling2D(size=c(2,2)))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0" t="28649" r="55686" b="58173"/>
          <a:stretch/>
        </p:blipFill>
        <p:spPr>
          <a:xfrm>
            <a:off x="8375904" y="448179"/>
            <a:ext cx="2633472" cy="29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99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CNN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200" y="4343400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9000" y="6061076"/>
            <a:ext cx="3650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Compressed representation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42AFF1-69A4-A940-B53D-9BA2D0D5A0B5}"/>
              </a:ext>
            </a:extLst>
          </p:cNvPr>
          <p:cNvSpPr/>
          <p:nvPr/>
        </p:nvSpPr>
        <p:spPr>
          <a:xfrm>
            <a:off x="6695676" y="1145231"/>
            <a:ext cx="5242324" cy="3543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48944" y="2766697"/>
            <a:ext cx="1447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Dinosaur?</a:t>
            </a:r>
          </a:p>
          <a:p>
            <a:r>
              <a:rPr lang="en-US" sz="2400" dirty="0"/>
              <a:t>Piglet?</a:t>
            </a:r>
          </a:p>
        </p:txBody>
      </p:sp>
    </p:spTree>
    <p:extLst>
      <p:ext uri="{BB962C8B-B14F-4D97-AF65-F5344CB8AC3E}">
        <p14:creationId xmlns:p14="http://schemas.microsoft.com/office/powerpoint/2010/main" val="3999114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Upscaling/Generators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5083" y="6196935"/>
            <a:ext cx="3027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res. Input or noise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97450" y="4574231"/>
            <a:ext cx="224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res. 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1345155"/>
            <a:ext cx="5615712" cy="3365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23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200" y="4343400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41000" y="457423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9000" y="6061076"/>
            <a:ext cx="3650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Compressed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692519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denoising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0022" y="4343399"/>
            <a:ext cx="1604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Noisy 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66349" y="4574231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Clean 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200231" y="26156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83934" y="2888961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73125" y="25013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54244" y="25013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E963B8-E160-8B40-A057-5BC4ABD228E3}"/>
              </a:ext>
            </a:extLst>
          </p:cNvPr>
          <p:cNvSpPr/>
          <p:nvPr/>
        </p:nvSpPr>
        <p:spPr>
          <a:xfrm>
            <a:off x="4324616" y="4574231"/>
            <a:ext cx="3396343" cy="2283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16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transformations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712" y="4343399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97450" y="4574231"/>
            <a:ext cx="224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res. output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74" y="2008227"/>
            <a:ext cx="711174" cy="3560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24616" y="4574231"/>
            <a:ext cx="3396343" cy="2283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C1F495-C5F4-2C4A-96D7-93F1BD963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30" y="1246227"/>
            <a:ext cx="711174" cy="3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67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34505" y="-450420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Variational autoencoders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0B2F0-1C89-7841-961A-E198D3DCF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5" y="1360057"/>
            <a:ext cx="5397500" cy="462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8143EB-868A-FD4A-8637-31F0B3C5865F}"/>
              </a:ext>
            </a:extLst>
          </p:cNvPr>
          <p:cNvSpPr/>
          <p:nvPr/>
        </p:nvSpPr>
        <p:spPr>
          <a:xfrm>
            <a:off x="1884773" y="6235732"/>
            <a:ext cx="16646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/>
              <a:t>Rampášek et al.</a:t>
            </a:r>
          </a:p>
          <a:p>
            <a:pPr lvl="0">
              <a:defRPr/>
            </a:pPr>
            <a:endParaRPr lang="en-GB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A9D6524-9196-2340-8942-B14DE6EA2F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777" r="1597" b="2422"/>
          <a:stretch/>
        </p:blipFill>
        <p:spPr>
          <a:xfrm>
            <a:off x="7507180" y="1205220"/>
            <a:ext cx="2453725" cy="26653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FFFBF7-FB3B-A648-BC43-29C68424E052}"/>
              </a:ext>
            </a:extLst>
          </p:cNvPr>
          <p:cNvSpPr/>
          <p:nvPr/>
        </p:nvSpPr>
        <p:spPr>
          <a:xfrm>
            <a:off x="8282734" y="6350168"/>
            <a:ext cx="893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Jin</a:t>
            </a:r>
            <a:r>
              <a:rPr lang="en-GB" dirty="0"/>
              <a:t> et al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1F6298-F736-E648-A31B-1E87F82FC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790" y="4108634"/>
            <a:ext cx="5215467" cy="20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61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34505" y="-450420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Generative Adversarial Networks</a:t>
            </a:r>
          </a:p>
        </p:txBody>
      </p:sp>
      <p:sp>
        <p:nvSpPr>
          <p:cNvPr id="3" name="Rectangle 2"/>
          <p:cNvSpPr/>
          <p:nvPr/>
        </p:nvSpPr>
        <p:spPr>
          <a:xfrm>
            <a:off x="8967153" y="6216134"/>
            <a:ext cx="26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82898F"/>
                </a:solidFill>
                <a:latin typeface="Poppins" charset="0"/>
              </a:rPr>
              <a:t>Image credit: </a:t>
            </a:r>
            <a:r>
              <a:rPr lang="en-US" i="1" dirty="0">
                <a:solidFill>
                  <a:srgbClr val="0084FF"/>
                </a:solidFill>
                <a:latin typeface="Poppins" charset="0"/>
                <a:hlinkClick r:id="rId3"/>
              </a:rPr>
              <a:t>Thalles Silva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9" y="1177409"/>
            <a:ext cx="11553825" cy="5038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846689-4C4E-3144-8E53-F62712B3B52F}"/>
              </a:ext>
            </a:extLst>
          </p:cNvPr>
          <p:cNvSpPr txBox="1"/>
          <p:nvPr/>
        </p:nvSpPr>
        <p:spPr>
          <a:xfrm>
            <a:off x="8584602" y="1893346"/>
            <a:ext cx="933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411715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385" y="1317195"/>
            <a:ext cx="64472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Split data: test / validation / prediction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Architecture of CNN and other types of network still an area of active research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When in doubt </a:t>
            </a:r>
            <a:r>
              <a:rPr lang="en-US" b="1" i="1" dirty="0"/>
              <a:t>don’t be a hero</a:t>
            </a:r>
            <a:r>
              <a:rPr lang="en-US" dirty="0"/>
              <a:t> look at the best performing architectures and borrow them (transfer learning)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Some of the best image classifiers use millions of images </a:t>
            </a:r>
          </a:p>
          <a:p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Do you have millions of data points?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Can do a reasonable job with 10k images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Rule of thumb: at least 1000 images per class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Augment your data!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Inherent biases in datasets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13D60-9195-834C-AB16-0906C2B40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615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385" y="1317195"/>
            <a:ext cx="64472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Split data: test / validation / prediction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Architecture of CNN and other types of network still an area of active research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When in doubt </a:t>
            </a:r>
            <a:r>
              <a:rPr lang="en-US" b="1" i="1" dirty="0"/>
              <a:t>don’t be a hero</a:t>
            </a:r>
            <a:r>
              <a:rPr lang="en-US" dirty="0"/>
              <a:t> look at the best performing architectures and borrow them (transfer learning)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Some of the best image classifiers use millions of images </a:t>
            </a:r>
          </a:p>
          <a:p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Do you have millions of data points?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Can do a reasonable job with 10k images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Rule of thumb: at least 1000 images per class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Augment your data!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Inherent biases in datasets</a:t>
            </a:r>
          </a:p>
          <a:p>
            <a:pPr lvl="1"/>
            <a:endParaRPr lang="en-US" dirty="0"/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396B213C-0B80-5E41-8DDE-1B28E58D0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240" y="2054677"/>
            <a:ext cx="4100188" cy="1284144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1CC4C4D-F61C-5847-A9D3-C1AF83A9C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462" y="3429000"/>
            <a:ext cx="5020153" cy="20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98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Oval 1"/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511800" y="1969169"/>
            <a:ext cx="914400" cy="30353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0A00EE-0E10-F94F-B862-1DA87892D1AC}"/>
              </a:ext>
            </a:extLst>
          </p:cNvPr>
          <p:cNvSpPr/>
          <p:nvPr/>
        </p:nvSpPr>
        <p:spPr>
          <a:xfrm>
            <a:off x="8240460" y="2870199"/>
            <a:ext cx="2728662" cy="121920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27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1329F-9D54-7342-B208-333251DFA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57" b="51516"/>
          <a:stretch/>
        </p:blipFill>
        <p:spPr>
          <a:xfrm>
            <a:off x="250369" y="2159387"/>
            <a:ext cx="10861557" cy="38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9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797CE5-F68C-FC41-B104-4BB8348D6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56" y="129683"/>
            <a:ext cx="5386754" cy="3572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41987-2851-D747-9665-EBA71C3A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481" y="3522168"/>
            <a:ext cx="4957884" cy="1637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23E51-A8AB-2A42-9A8D-26379A860026}"/>
              </a:ext>
            </a:extLst>
          </p:cNvPr>
          <p:cNvSpPr/>
          <p:nvPr/>
        </p:nvSpPr>
        <p:spPr>
          <a:xfrm>
            <a:off x="8990533" y="752179"/>
            <a:ext cx="329313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948327-89D4-B444-B848-15108E039615}"/>
              </a:ext>
            </a:extLst>
          </p:cNvPr>
          <p:cNvSpPr/>
          <p:nvPr/>
        </p:nvSpPr>
        <p:spPr>
          <a:xfrm>
            <a:off x="6763681" y="2840558"/>
            <a:ext cx="5096076" cy="26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462844-A02A-5245-A34F-A4D53834BCCC}"/>
              </a:ext>
            </a:extLst>
          </p:cNvPr>
          <p:cNvSpPr/>
          <p:nvPr/>
        </p:nvSpPr>
        <p:spPr>
          <a:xfrm>
            <a:off x="663729" y="1360217"/>
            <a:ext cx="5457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Lucida Grande" panose="020B0600040502020204" pitchFamily="34" charset="0"/>
              </a:rPr>
              <a:t>PULSE: </a:t>
            </a:r>
            <a:r>
              <a:rPr lang="en-GB" dirty="0">
                <a:solidFill>
                  <a:srgbClr val="000000"/>
                </a:solidFill>
                <a:latin typeface="Lucida Grande" panose="020B0600040502020204" pitchFamily="34" charset="0"/>
              </a:rPr>
              <a:t>Self-Supervised Photo Upsampling via Latent Space Exploration of Generative Models</a:t>
            </a:r>
            <a:endParaRPr lang="en-GB" i="0" u="none" strike="noStrike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BEC8E2-A94E-4249-97CC-58CD990DFC41}"/>
              </a:ext>
            </a:extLst>
          </p:cNvPr>
          <p:cNvSpPr/>
          <p:nvPr/>
        </p:nvSpPr>
        <p:spPr>
          <a:xfrm>
            <a:off x="9115180" y="243777"/>
            <a:ext cx="2769886" cy="2862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42BE60-9FCC-B74D-B0B2-DF54BE8A0341}"/>
              </a:ext>
            </a:extLst>
          </p:cNvPr>
          <p:cNvSpPr/>
          <p:nvPr/>
        </p:nvSpPr>
        <p:spPr>
          <a:xfrm>
            <a:off x="9933245" y="3263406"/>
            <a:ext cx="1926512" cy="199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7DC37C-2358-5F41-A04C-047E9C4805EC}"/>
              </a:ext>
            </a:extLst>
          </p:cNvPr>
          <p:cNvSpPr/>
          <p:nvPr/>
        </p:nvSpPr>
        <p:spPr>
          <a:xfrm>
            <a:off x="6477089" y="3482968"/>
            <a:ext cx="1926512" cy="199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3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797CE5-F68C-FC41-B104-4BB8348D6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56" y="129683"/>
            <a:ext cx="5386754" cy="3572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41987-2851-D747-9665-EBA71C3A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481" y="3522168"/>
            <a:ext cx="4957884" cy="1637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23E51-A8AB-2A42-9A8D-26379A860026}"/>
              </a:ext>
            </a:extLst>
          </p:cNvPr>
          <p:cNvSpPr/>
          <p:nvPr/>
        </p:nvSpPr>
        <p:spPr>
          <a:xfrm>
            <a:off x="8990533" y="752179"/>
            <a:ext cx="329313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948327-89D4-B444-B848-15108E039615}"/>
              </a:ext>
            </a:extLst>
          </p:cNvPr>
          <p:cNvSpPr/>
          <p:nvPr/>
        </p:nvSpPr>
        <p:spPr>
          <a:xfrm>
            <a:off x="6763681" y="2840558"/>
            <a:ext cx="5096076" cy="26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241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8713CA-33D6-DB44-92AB-0D5E50D49648}"/>
              </a:ext>
            </a:extLst>
          </p:cNvPr>
          <p:cNvSpPr/>
          <p:nvPr/>
        </p:nvSpPr>
        <p:spPr>
          <a:xfrm>
            <a:off x="303066" y="1196221"/>
            <a:ext cx="48713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</a:rPr>
              <a:t>Generative Pre-trained Transformer 2</a:t>
            </a:r>
            <a:r>
              <a:rPr lang="en-GB" dirty="0">
                <a:latin typeface="Arial" panose="020B0604020202020204" pitchFamily="34" charset="0"/>
              </a:rPr>
              <a:t> (</a:t>
            </a:r>
            <a:r>
              <a:rPr lang="en-GB" b="1" dirty="0">
                <a:latin typeface="Arial" panose="020B0604020202020204" pitchFamily="34" charset="0"/>
              </a:rPr>
              <a:t>GPT-2</a:t>
            </a:r>
            <a:r>
              <a:rPr lang="en-GB" dirty="0">
                <a:latin typeface="Arial" panose="020B0604020202020204" pitchFamily="34" charset="0"/>
              </a:rPr>
              <a:t>) is an AI developed by OpenAI in February 2019. GPT-2 uses deep learning to translate text, answer questions, summarise passages and generate text output</a:t>
            </a:r>
          </a:p>
        </p:txBody>
      </p:sp>
    </p:spTree>
    <p:extLst>
      <p:ext uri="{BB962C8B-B14F-4D97-AF65-F5344CB8AC3E}">
        <p14:creationId xmlns:p14="http://schemas.microsoft.com/office/powerpoint/2010/main" val="10589140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E7916193-9D54-C24A-8231-B0A5F4FD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632" y="310242"/>
            <a:ext cx="6917368" cy="585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9147FB-24A4-9945-9A13-2AE891572381}"/>
              </a:ext>
            </a:extLst>
          </p:cNvPr>
          <p:cNvSpPr txBox="1"/>
          <p:nvPr/>
        </p:nvSpPr>
        <p:spPr>
          <a:xfrm>
            <a:off x="8733316" y="6194669"/>
            <a:ext cx="2992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from Sheng et al. (2019)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8713CA-33D6-DB44-92AB-0D5E50D49648}"/>
              </a:ext>
            </a:extLst>
          </p:cNvPr>
          <p:cNvSpPr/>
          <p:nvPr/>
        </p:nvSpPr>
        <p:spPr>
          <a:xfrm>
            <a:off x="303066" y="1196221"/>
            <a:ext cx="48713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</a:rPr>
              <a:t>Generative Pre-trained Transformer 2</a:t>
            </a:r>
            <a:r>
              <a:rPr lang="en-GB" dirty="0">
                <a:latin typeface="Arial" panose="020B0604020202020204" pitchFamily="34" charset="0"/>
              </a:rPr>
              <a:t> (</a:t>
            </a:r>
            <a:r>
              <a:rPr lang="en-GB" b="1" dirty="0">
                <a:latin typeface="Arial" panose="020B0604020202020204" pitchFamily="34" charset="0"/>
              </a:rPr>
              <a:t>GPT-2</a:t>
            </a:r>
            <a:r>
              <a:rPr lang="en-GB" dirty="0">
                <a:latin typeface="Arial" panose="020B0604020202020204" pitchFamily="34" charset="0"/>
              </a:rPr>
              <a:t>) is an AI developed by OpenAI in February 2019. GPT-2 uses deep learning to translate text, answer questions, summarise passages and generate text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69688-7801-784B-A5D8-33BD9B093534}"/>
              </a:ext>
            </a:extLst>
          </p:cNvPr>
          <p:cNvSpPr/>
          <p:nvPr/>
        </p:nvSpPr>
        <p:spPr>
          <a:xfrm>
            <a:off x="303065" y="4078366"/>
            <a:ext cx="4871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Final task:</a:t>
            </a:r>
            <a:r>
              <a:rPr lang="en-GB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You’ve learned about some of the various basic methods in ML/AI now go read about </a:t>
            </a:r>
            <a:r>
              <a:rPr lang="en-GB" b="1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bias in AI and 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/ ethical AI</a:t>
            </a:r>
            <a:endParaRPr lang="en-GB" b="1" i="0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628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74D9F4-09C9-FC45-84AD-6B3FE04B4437}"/>
              </a:ext>
            </a:extLst>
          </p:cNvPr>
          <p:cNvCxnSpPr>
            <a:cxnSpLocks/>
          </p:cNvCxnSpPr>
          <p:nvPr/>
        </p:nvCxnSpPr>
        <p:spPr>
          <a:xfrm flipV="1">
            <a:off x="7639292" y="3579691"/>
            <a:ext cx="942947" cy="2267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F01B67-E247-2D47-B711-5DA87276FFDF}"/>
              </a:ext>
            </a:extLst>
          </p:cNvPr>
          <p:cNvCxnSpPr>
            <a:cxnSpLocks/>
          </p:cNvCxnSpPr>
          <p:nvPr/>
        </p:nvCxnSpPr>
        <p:spPr>
          <a:xfrm flipV="1">
            <a:off x="6176590" y="4010745"/>
            <a:ext cx="953416" cy="4485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5425A7-B034-204F-941F-5B1D807EC549}"/>
              </a:ext>
            </a:extLst>
          </p:cNvPr>
          <p:cNvCxnSpPr>
            <a:cxnSpLocks/>
          </p:cNvCxnSpPr>
          <p:nvPr/>
        </p:nvCxnSpPr>
        <p:spPr>
          <a:xfrm>
            <a:off x="6192093" y="3563650"/>
            <a:ext cx="937913" cy="2389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52142B-5467-F442-ACE5-055A691F5E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132081" y="2623487"/>
            <a:ext cx="1072508" cy="10678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89AAD4-BF87-6A41-BA54-8B8FCACE113A}"/>
              </a:ext>
            </a:extLst>
          </p:cNvPr>
          <p:cNvSpPr/>
          <p:nvPr/>
        </p:nvSpPr>
        <p:spPr>
          <a:xfrm>
            <a:off x="5692514" y="433615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F2C69C9-FBC3-194A-8FBB-85855460903A}"/>
              </a:ext>
            </a:extLst>
          </p:cNvPr>
          <p:cNvSpPr/>
          <p:nvPr/>
        </p:nvSpPr>
        <p:spPr>
          <a:xfrm>
            <a:off x="5684976" y="325310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0E4100-C679-E448-BDED-4FE51E9B137E}"/>
              </a:ext>
            </a:extLst>
          </p:cNvPr>
          <p:cNvSpPr/>
          <p:nvPr/>
        </p:nvSpPr>
        <p:spPr>
          <a:xfrm>
            <a:off x="5684976" y="218396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38EFC6-064F-5640-8648-315A9E4E1C48}"/>
                  </a:ext>
                </a:extLst>
              </p:cNvPr>
              <p:cNvSpPr/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38EFC6-064F-5640-8648-315A9E4E1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78DAE30-B300-CC4D-9A78-48C0DC28E907}"/>
                  </a:ext>
                </a:extLst>
              </p:cNvPr>
              <p:cNvSpPr/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78DAE30-B300-CC4D-9A78-48C0DC28E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AB0E7DF-E812-5642-A772-79CFEEA1D5A1}"/>
                  </a:ext>
                </a:extLst>
              </p:cNvPr>
              <p:cNvSpPr/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AB0E7DF-E812-5642-A772-79CFEEA1D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976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9D6D7D7-79FF-0340-83AD-8BEB140DF9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21797F2-CB52-704E-8F47-C0EB3C55E30D}"/>
              </a:ext>
            </a:extLst>
          </p:cNvPr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003FFD3-CAF2-1142-AB3A-7AEB80D5ABDB}"/>
                  </a:ext>
                </a:extLst>
              </p:cNvPr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003FFD3-CAF2-1142-AB3A-7AEB80D5A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547CB69-EC6B-9447-8D0C-D6B3803F11A7}"/>
                  </a:ext>
                </a:extLst>
              </p:cNvPr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547CB69-EC6B-9447-8D0C-D6B3803F1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627FC-3E8D-6548-B28E-BCF02D1BEA0F}"/>
                  </a:ext>
                </a:extLst>
              </p:cNvPr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627FC-3E8D-6548-B28E-BCF02D1BE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E9D1D4-9ECD-5F4A-86AD-C55E1D8EBD28}"/>
                  </a:ext>
                </a:extLst>
              </p:cNvPr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E9D1D4-9ECD-5F4A-86AD-C55E1D8EB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FF4151-CFA0-F94D-B721-E98AA0333816}"/>
              </a:ext>
            </a:extLst>
          </p:cNvPr>
          <p:cNvCxnSpPr>
            <a:cxnSpLocks/>
          </p:cNvCxnSpPr>
          <p:nvPr/>
        </p:nvCxnSpPr>
        <p:spPr>
          <a:xfrm flipV="1">
            <a:off x="7639292" y="3579691"/>
            <a:ext cx="942947" cy="2267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B46B16F-5B3D-184D-A42D-256484F8A017}"/>
              </a:ext>
            </a:extLst>
          </p:cNvPr>
          <p:cNvCxnSpPr>
            <a:cxnSpLocks/>
          </p:cNvCxnSpPr>
          <p:nvPr/>
        </p:nvCxnSpPr>
        <p:spPr>
          <a:xfrm flipV="1">
            <a:off x="6176590" y="4010745"/>
            <a:ext cx="953416" cy="4485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07375C-B333-EF4D-A9CE-D147EF3668A9}"/>
              </a:ext>
            </a:extLst>
          </p:cNvPr>
          <p:cNvCxnSpPr>
            <a:cxnSpLocks/>
          </p:cNvCxnSpPr>
          <p:nvPr/>
        </p:nvCxnSpPr>
        <p:spPr>
          <a:xfrm>
            <a:off x="6192093" y="3563650"/>
            <a:ext cx="937913" cy="2389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B0A050-E635-BD44-BEF9-F7CFDE7AD5F9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32081" y="2623487"/>
            <a:ext cx="1072508" cy="10678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57A5ABD-80F9-2846-96D4-19E43382C5A3}"/>
              </a:ext>
            </a:extLst>
          </p:cNvPr>
          <p:cNvSpPr/>
          <p:nvPr/>
        </p:nvSpPr>
        <p:spPr>
          <a:xfrm>
            <a:off x="5692514" y="433615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9732566-3E66-AB4C-BD24-FAB8BE78C98E}"/>
              </a:ext>
            </a:extLst>
          </p:cNvPr>
          <p:cNvSpPr/>
          <p:nvPr/>
        </p:nvSpPr>
        <p:spPr>
          <a:xfrm>
            <a:off x="5684976" y="325310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2B3D81-BEAB-F44D-9FC1-70F0717FEF07}"/>
              </a:ext>
            </a:extLst>
          </p:cNvPr>
          <p:cNvSpPr/>
          <p:nvPr/>
        </p:nvSpPr>
        <p:spPr>
          <a:xfrm>
            <a:off x="5684976" y="218396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B9091-D78E-C841-9684-527D96C30E8E}"/>
                  </a:ext>
                </a:extLst>
              </p:cNvPr>
              <p:cNvSpPr/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B9091-D78E-C841-9684-527D96C30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9C1C61-0C83-D143-A60C-77C206672AD1}"/>
                  </a:ext>
                </a:extLst>
              </p:cNvPr>
              <p:cNvSpPr/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9C1C61-0C83-D143-A60C-77C206672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02187C0-52E6-2741-A1A6-9306EB51CD0E}"/>
                  </a:ext>
                </a:extLst>
              </p:cNvPr>
              <p:cNvSpPr/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02187C0-52E6-2741-A1A6-9306EB51C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63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585824" y="1951207"/>
            <a:ext cx="4844474" cy="4728670"/>
            <a:chOff x="542535" y="1473347"/>
            <a:chExt cx="4844474" cy="472867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35" y="1473347"/>
              <a:ext cx="4436299" cy="423275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42535" y="4586051"/>
              <a:ext cx="4844474" cy="1615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49AEA38-8B86-E542-B417-E2ABCD82C3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CB4B7A1-1E73-3546-BD11-2F8234702506}"/>
              </a:ext>
            </a:extLst>
          </p:cNvPr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27130C-1455-5249-B76E-F417C04DE645}"/>
                  </a:ext>
                </a:extLst>
              </p:cNvPr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27130C-1455-5249-B76E-F417C04DE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4D40942-30A0-DB4A-A254-5A4EE9C2C07A}"/>
                  </a:ext>
                </a:extLst>
              </p:cNvPr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4D40942-30A0-DB4A-A254-5A4EE9C2C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CA0AD4-887D-FA48-AC40-0361508BF644}"/>
                  </a:ext>
                </a:extLst>
              </p:cNvPr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CA0AD4-887D-FA48-AC40-0361508BF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1FC737-85A2-D645-8DCD-5463CDF0ED6D}"/>
                  </a:ext>
                </a:extLst>
              </p:cNvPr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1FC737-85A2-D645-8DCD-5463CDF0E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211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6620" y="5488151"/>
            <a:ext cx="73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Neural network: Input nodes  → one hidden layer nodes → output nodes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60421" y="1969168"/>
            <a:ext cx="4883042" cy="280155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5605" y="2265181"/>
            <a:ext cx="45578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CODE (KerasR) 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Sequential()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(Dense(4,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input_shape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c(1,3)))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(Dense(1))</a:t>
            </a:r>
          </a:p>
        </p:txBody>
      </p:sp>
      <p:sp>
        <p:nvSpPr>
          <p:cNvPr id="3" name="Rectangle 2"/>
          <p:cNvSpPr/>
          <p:nvPr/>
        </p:nvSpPr>
        <p:spPr>
          <a:xfrm>
            <a:off x="387669" y="5225476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Activation("sigmoid")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7669" y="5738090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Activation("linear")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71420" y="5004469"/>
            <a:ext cx="3195938" cy="133669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00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22723</TotalTime>
  <Words>1411</Words>
  <Application>Microsoft Macintosh PowerPoint</Application>
  <PresentationFormat>Widescreen</PresentationFormat>
  <Paragraphs>271</Paragraphs>
  <Slides>54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Courier New</vt:lpstr>
      <vt:lpstr>Lucida Grande</vt:lpstr>
      <vt:lpstr>Poppins</vt:lpstr>
      <vt:lpstr>Office Theme</vt:lpstr>
      <vt:lpstr>Multilayer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learning</dc:title>
  <dc:creator>Dr C.A. Penfold</dc:creator>
  <cp:lastModifiedBy>Christopher Penfold</cp:lastModifiedBy>
  <cp:revision>343</cp:revision>
  <cp:lastPrinted>2018-09-28T12:31:07Z</cp:lastPrinted>
  <dcterms:created xsi:type="dcterms:W3CDTF">2017-09-27T18:23:23Z</dcterms:created>
  <dcterms:modified xsi:type="dcterms:W3CDTF">2021-12-16T12:12:06Z</dcterms:modified>
</cp:coreProperties>
</file>